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Caveat"/>
      <p:regular r:id="rId23"/>
      <p:bold r:id="rId24"/>
    </p:embeddedFont>
    <p:embeddedFont>
      <p:font typeface="Montserrat"/>
      <p:regular r:id="rId25"/>
      <p:bold r:id="rId26"/>
      <p:italic r:id="rId27"/>
      <p:boldItalic r:id="rId28"/>
    </p:embeddedFont>
    <p:embeddedFont>
      <p:font typeface="La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Caveat-bold.fntdata"/><Relationship Id="rId23" Type="http://schemas.openxmlformats.org/officeDocument/2006/relationships/font" Target="fonts/Cavea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La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5d6542080e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5d6542080e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f87997393_0_1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f87997393_0_1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f87997393_0_1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f87997393_0_1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f87997393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f87997393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f87997393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f87997393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5d6542080e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5d6542080e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3.jpg"/><Relationship Id="rId4" Type="http://schemas.openxmlformats.org/officeDocument/2006/relationships/image" Target="../media/image4.jpg"/><Relationship Id="rId5"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hyperlink" Target="https://trends.google.com/" TargetMode="External"/><Relationship Id="rId4" Type="http://schemas.openxmlformats.org/officeDocument/2006/relationships/hyperlink" Target="https://trends.google.com/" TargetMode="External"/><Relationship Id="rId5"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680425" y="733075"/>
            <a:ext cx="5017500" cy="26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900">
                <a:solidFill>
                  <a:srgbClr val="FFFFFF"/>
                </a:solidFill>
                <a:latin typeface="Arial"/>
                <a:ea typeface="Arial"/>
                <a:cs typeface="Arial"/>
                <a:sym typeface="Arial"/>
              </a:rPr>
              <a:t>Analyzing the impact of organizational decisions</a:t>
            </a:r>
            <a:endParaRPr sz="2000"/>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b="1" lang="en-GB" sz="2300">
                <a:solidFill>
                  <a:srgbClr val="FFFFFF"/>
                </a:solidFill>
                <a:latin typeface="Arial"/>
                <a:ea typeface="Arial"/>
                <a:cs typeface="Arial"/>
                <a:sym typeface="Arial"/>
              </a:rPr>
              <a:t>Team – data detectives</a:t>
            </a:r>
            <a:endParaRPr b="1" sz="2300">
              <a:solidFill>
                <a:srgbClr val="FFFFFF"/>
              </a:solidFill>
              <a:latin typeface="Arial"/>
              <a:ea typeface="Arial"/>
              <a:cs typeface="Arial"/>
              <a:sym typeface="Arial"/>
            </a:endParaRPr>
          </a:p>
          <a:p>
            <a:pPr indent="0" lvl="0" marL="0" rtl="0" algn="l">
              <a:lnSpc>
                <a:spcPct val="115000"/>
              </a:lnSpc>
              <a:spcBef>
                <a:spcPts val="0"/>
              </a:spcBef>
              <a:spcAft>
                <a:spcPts val="1600"/>
              </a:spcAft>
              <a:buNone/>
            </a:pPr>
            <a:r>
              <a:t/>
            </a:r>
            <a:endParaRPr sz="1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p26"/>
          <p:cNvPicPr preferRelativeResize="0"/>
          <p:nvPr/>
        </p:nvPicPr>
        <p:blipFill>
          <a:blip r:embed="rId3">
            <a:alphaModFix/>
          </a:blip>
          <a:stretch>
            <a:fillRect/>
          </a:stretch>
        </p:blipFill>
        <p:spPr>
          <a:xfrm>
            <a:off x="1160500" y="216150"/>
            <a:ext cx="7698750" cy="3122100"/>
          </a:xfrm>
          <a:prstGeom prst="rect">
            <a:avLst/>
          </a:prstGeom>
          <a:noFill/>
          <a:ln>
            <a:noFill/>
          </a:ln>
        </p:spPr>
      </p:pic>
      <p:sp>
        <p:nvSpPr>
          <p:cNvPr id="323" name="Google Shape;323;p26"/>
          <p:cNvSpPr txBox="1"/>
          <p:nvPr/>
        </p:nvSpPr>
        <p:spPr>
          <a:xfrm>
            <a:off x="1124575" y="3553150"/>
            <a:ext cx="7770600" cy="1318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2000">
                <a:solidFill>
                  <a:srgbClr val="FFFFFF"/>
                </a:solidFill>
              </a:rPr>
              <a:t>As depicted from the pictures we have used the daily and monthly analysis of increasing and decreasing trends in closing price of the stocks by using of charts.</a:t>
            </a:r>
            <a:endParaRPr sz="2000">
              <a:solidFill>
                <a:srgbClr val="FFFFFF"/>
              </a:solidFill>
            </a:endParaRPr>
          </a:p>
          <a:p>
            <a:pPr indent="0" lvl="0" marL="0" rtl="0" algn="just">
              <a:spcBef>
                <a:spcPts val="0"/>
              </a:spcBef>
              <a:spcAft>
                <a:spcPts val="0"/>
              </a:spcAft>
              <a:buNone/>
            </a:pPr>
            <a:r>
              <a:t/>
            </a:r>
            <a:endParaRPr sz="2000">
              <a:solidFill>
                <a:srgbClr val="FFFFFF"/>
              </a:solidFill>
            </a:endParaRPr>
          </a:p>
          <a:p>
            <a:pPr indent="0" lvl="0" marL="0" rtl="0" algn="just">
              <a:lnSpc>
                <a:spcPct val="115000"/>
              </a:lnSpc>
              <a:spcBef>
                <a:spcPts val="0"/>
              </a:spcBef>
              <a:spcAft>
                <a:spcPts val="0"/>
              </a:spcAft>
              <a:buNone/>
            </a:pPr>
            <a:r>
              <a:t/>
            </a:r>
            <a:endParaRPr sz="2000">
              <a:solidFill>
                <a:srgbClr val="FFFFFF"/>
              </a:solidFill>
            </a:endParaRPr>
          </a:p>
          <a:p>
            <a:pPr indent="0" lvl="0" marL="0" rtl="0" algn="l">
              <a:spcBef>
                <a:spcPts val="0"/>
              </a:spcBef>
              <a:spcAft>
                <a:spcPts val="0"/>
              </a:spcAft>
              <a:buNone/>
            </a:pPr>
            <a:r>
              <a:t/>
            </a:r>
            <a:endParaRPr sz="700">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7"/>
          <p:cNvSpPr txBox="1"/>
          <p:nvPr>
            <p:ph type="title"/>
          </p:nvPr>
        </p:nvSpPr>
        <p:spPr>
          <a:xfrm>
            <a:off x="1088875" y="393750"/>
            <a:ext cx="3798900" cy="580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700"/>
              <a:t>NOTE:-</a:t>
            </a:r>
            <a:endParaRPr sz="2700"/>
          </a:p>
        </p:txBody>
      </p:sp>
      <p:sp>
        <p:nvSpPr>
          <p:cNvPr id="329" name="Google Shape;329;p27"/>
          <p:cNvSpPr txBox="1"/>
          <p:nvPr>
            <p:ph idx="1" type="body"/>
          </p:nvPr>
        </p:nvSpPr>
        <p:spPr>
          <a:xfrm>
            <a:off x="1088875" y="1031575"/>
            <a:ext cx="4427100" cy="38112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1600"/>
              </a:spcAft>
              <a:buNone/>
            </a:pPr>
            <a:r>
              <a:rPr lang="en-GB" sz="2000">
                <a:solidFill>
                  <a:srgbClr val="F2F2F2"/>
                </a:solidFill>
                <a:latin typeface="Arial"/>
                <a:ea typeface="Arial"/>
                <a:cs typeface="Arial"/>
                <a:sym typeface="Arial"/>
              </a:rPr>
              <a:t>The following plots are a better visual representations of what we did and the performance of our machine learning model. It’s not worthy that polynomial regression though not very suitable for share price   prediction works excellently for pattern recognition. The model has an R2 value of 0.9733. R2 value ranges from 0 to 1 where 1 represents pretty accurate and 0 represents “not really useful”.</a:t>
            </a:r>
            <a:endParaRPr/>
          </a:p>
        </p:txBody>
      </p:sp>
      <p:pic>
        <p:nvPicPr>
          <p:cNvPr id="330" name="Google Shape;330;p27"/>
          <p:cNvPicPr preferRelativeResize="0"/>
          <p:nvPr/>
        </p:nvPicPr>
        <p:blipFill rotWithShape="1">
          <a:blip r:embed="rId3">
            <a:alphaModFix/>
          </a:blip>
          <a:srcRect b="0" l="22092" r="11365" t="0"/>
          <a:stretch/>
        </p:blipFill>
        <p:spPr>
          <a:xfrm rot="-5400000">
            <a:off x="5710147" y="2704980"/>
            <a:ext cx="2431500" cy="2436000"/>
          </a:xfrm>
          <a:prstGeom prst="diagStripe">
            <a:avLst>
              <a:gd fmla="val 50445" name="adj"/>
            </a:avLst>
          </a:prstGeom>
          <a:noFill/>
          <a:ln>
            <a:noFill/>
          </a:ln>
        </p:spPr>
      </p:pic>
      <p:pic>
        <p:nvPicPr>
          <p:cNvPr id="331" name="Google Shape;331;p27"/>
          <p:cNvPicPr preferRelativeResize="0"/>
          <p:nvPr/>
        </p:nvPicPr>
        <p:blipFill rotWithShape="1">
          <a:blip r:embed="rId4">
            <a:alphaModFix/>
          </a:blip>
          <a:srcRect b="0" l="29669" r="3792" t="0"/>
          <a:stretch/>
        </p:blipFill>
        <p:spPr>
          <a:xfrm rot="-5400000">
            <a:off x="5718946" y="1338207"/>
            <a:ext cx="2504700" cy="2509500"/>
          </a:xfrm>
          <a:prstGeom prst="diagStripe">
            <a:avLst>
              <a:gd fmla="val 50445" name="adj"/>
            </a:avLst>
          </a:prstGeom>
          <a:noFill/>
          <a:ln>
            <a:noFill/>
          </a:ln>
        </p:spPr>
      </p:pic>
      <p:pic>
        <p:nvPicPr>
          <p:cNvPr id="332" name="Google Shape;332;p27"/>
          <p:cNvPicPr preferRelativeResize="0"/>
          <p:nvPr/>
        </p:nvPicPr>
        <p:blipFill rotWithShape="1">
          <a:blip r:embed="rId5">
            <a:alphaModFix/>
          </a:blip>
          <a:srcRect b="-887" l="17162" r="17155" t="11249"/>
          <a:stretch/>
        </p:blipFill>
        <p:spPr>
          <a:xfrm rot="5400000">
            <a:off x="6637386" y="2137210"/>
            <a:ext cx="2504700" cy="2509500"/>
          </a:xfrm>
          <a:prstGeom prst="diagStripe">
            <a:avLst>
              <a:gd fmla="val 50445" name="adj"/>
            </a:avLst>
          </a:prstGeom>
          <a:noFill/>
          <a:ln>
            <a:noFill/>
          </a:ln>
        </p:spPr>
      </p:pic>
      <p:sp>
        <p:nvSpPr>
          <p:cNvPr id="333" name="Google Shape;333;p27"/>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8"/>
          <p:cNvSpPr txBox="1"/>
          <p:nvPr>
            <p:ph type="title"/>
          </p:nvPr>
        </p:nvSpPr>
        <p:spPr>
          <a:xfrm>
            <a:off x="1052550" y="4018351"/>
            <a:ext cx="7038900" cy="7281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600">
                <a:solidFill>
                  <a:srgbClr val="FFFFFF"/>
                </a:solidFill>
                <a:latin typeface="Arial"/>
                <a:ea typeface="Arial"/>
                <a:cs typeface="Arial"/>
                <a:sym typeface="Arial"/>
              </a:rPr>
              <a:t>Figure : The line graph representing the regression plot</a:t>
            </a:r>
            <a:endParaRPr sz="1600">
              <a:solidFill>
                <a:srgbClr val="FFFFFF"/>
              </a:solidFill>
              <a:latin typeface="Arial"/>
              <a:ea typeface="Arial"/>
              <a:cs typeface="Arial"/>
              <a:sym typeface="Arial"/>
            </a:endParaRPr>
          </a:p>
          <a:p>
            <a:pPr indent="0" lvl="0" marL="0" rtl="0" algn="ctr">
              <a:lnSpc>
                <a:spcPct val="115000"/>
              </a:lnSpc>
              <a:spcBef>
                <a:spcPts val="0"/>
              </a:spcBef>
              <a:spcAft>
                <a:spcPts val="0"/>
              </a:spcAft>
              <a:buNone/>
            </a:pPr>
            <a:r>
              <a:rPr lang="en-GB" sz="1400">
                <a:solidFill>
                  <a:srgbClr val="FFFFFF"/>
                </a:solidFill>
                <a:latin typeface="Arial"/>
                <a:ea typeface="Arial"/>
                <a:cs typeface="Arial"/>
                <a:sym typeface="Arial"/>
              </a:rPr>
              <a:t>Source : The code we have written</a:t>
            </a:r>
            <a:r>
              <a:rPr lang="en-GB" sz="1600">
                <a:solidFill>
                  <a:srgbClr val="FFFFFF"/>
                </a:solidFill>
                <a:latin typeface="Arial"/>
                <a:ea typeface="Arial"/>
                <a:cs typeface="Arial"/>
                <a:sym typeface="Arial"/>
              </a:rPr>
              <a:t> </a:t>
            </a:r>
            <a:endParaRPr sz="1600">
              <a:solidFill>
                <a:srgbClr val="FFFFFF"/>
              </a:solidFill>
              <a:latin typeface="Arial"/>
              <a:ea typeface="Arial"/>
              <a:cs typeface="Arial"/>
              <a:sym typeface="Arial"/>
            </a:endParaRPr>
          </a:p>
          <a:p>
            <a:pPr indent="0" lvl="0" marL="0" rtl="0" algn="l">
              <a:spcBef>
                <a:spcPts val="0"/>
              </a:spcBef>
              <a:spcAft>
                <a:spcPts val="0"/>
              </a:spcAft>
              <a:buNone/>
            </a:pPr>
            <a:r>
              <a:t/>
            </a:r>
            <a:endParaRPr/>
          </a:p>
        </p:txBody>
      </p:sp>
      <p:pic>
        <p:nvPicPr>
          <p:cNvPr id="339" name="Google Shape;339;p28"/>
          <p:cNvPicPr preferRelativeResize="0"/>
          <p:nvPr/>
        </p:nvPicPr>
        <p:blipFill>
          <a:blip r:embed="rId3">
            <a:alphaModFix/>
          </a:blip>
          <a:stretch>
            <a:fillRect/>
          </a:stretch>
        </p:blipFill>
        <p:spPr>
          <a:xfrm>
            <a:off x="1085050" y="381650"/>
            <a:ext cx="6973900" cy="3415075"/>
          </a:xfrm>
          <a:prstGeom prst="rect">
            <a:avLst/>
          </a:prstGeom>
          <a:noFill/>
          <a:ln>
            <a:noFill/>
          </a:ln>
        </p:spPr>
      </p:pic>
      <p:cxnSp>
        <p:nvCxnSpPr>
          <p:cNvPr id="340" name="Google Shape;340;p28"/>
          <p:cNvCxnSpPr/>
          <p:nvPr/>
        </p:nvCxnSpPr>
        <p:spPr>
          <a:xfrm flipH="1">
            <a:off x="780745" y="3948525"/>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341" name="Google Shape;341;p28"/>
          <p:cNvCxnSpPr/>
          <p:nvPr/>
        </p:nvCxnSpPr>
        <p:spPr>
          <a:xfrm flipH="1">
            <a:off x="806357" y="4852950"/>
            <a:ext cx="7596300" cy="1050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9"/>
          <p:cNvSpPr txBox="1"/>
          <p:nvPr>
            <p:ph type="title"/>
          </p:nvPr>
        </p:nvSpPr>
        <p:spPr>
          <a:xfrm>
            <a:off x="1297500" y="225975"/>
            <a:ext cx="46578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500"/>
              <a:t>NOTE:-</a:t>
            </a:r>
            <a:endParaRPr sz="2500"/>
          </a:p>
        </p:txBody>
      </p:sp>
      <p:sp>
        <p:nvSpPr>
          <p:cNvPr id="347" name="Google Shape;347;p29"/>
          <p:cNvSpPr txBox="1"/>
          <p:nvPr>
            <p:ph idx="1" type="body"/>
          </p:nvPr>
        </p:nvSpPr>
        <p:spPr>
          <a:xfrm>
            <a:off x="1297500" y="824475"/>
            <a:ext cx="5609700" cy="39465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GB" sz="2000">
                <a:solidFill>
                  <a:srgbClr val="F2F2F2"/>
                </a:solidFill>
                <a:latin typeface="Arial"/>
                <a:ea typeface="Arial"/>
                <a:cs typeface="Arial"/>
                <a:sym typeface="Arial"/>
              </a:rPr>
              <a:t>The ability to </a:t>
            </a:r>
            <a:r>
              <a:rPr lang="en-GB" sz="2000">
                <a:solidFill>
                  <a:srgbClr val="F2F2F2"/>
                </a:solidFill>
                <a:latin typeface="Arial"/>
                <a:ea typeface="Arial"/>
                <a:cs typeface="Arial"/>
                <a:sym typeface="Arial"/>
              </a:rPr>
              <a:t>determine model fit is a tricky process. The metrics used to  determine model fit can have different values based on the type of data. Hence, we need to be extremely careful while interpreting regression analysis.</a:t>
            </a:r>
            <a:endParaRPr sz="2000">
              <a:solidFill>
                <a:srgbClr val="F2F2F2"/>
              </a:solidFill>
              <a:latin typeface="Arial"/>
              <a:ea typeface="Arial"/>
              <a:cs typeface="Arial"/>
              <a:sym typeface="Arial"/>
            </a:endParaRPr>
          </a:p>
          <a:p>
            <a:pPr indent="0" lvl="0" marL="0" rtl="0" algn="just">
              <a:lnSpc>
                <a:spcPct val="100000"/>
              </a:lnSpc>
              <a:spcBef>
                <a:spcPts val="1600"/>
              </a:spcBef>
              <a:spcAft>
                <a:spcPts val="0"/>
              </a:spcAft>
              <a:buNone/>
            </a:pPr>
            <a:r>
              <a:rPr lang="en-GB" sz="2000">
                <a:solidFill>
                  <a:srgbClr val="F2F2F2"/>
                </a:solidFill>
                <a:latin typeface="Arial"/>
                <a:ea typeface="Arial"/>
                <a:cs typeface="Arial"/>
                <a:sym typeface="Arial"/>
              </a:rPr>
              <a:t>The metrics we used here is R square.</a:t>
            </a:r>
            <a:endParaRPr sz="2000">
              <a:solidFill>
                <a:srgbClr val="F2F2F2"/>
              </a:solidFill>
              <a:latin typeface="Arial"/>
              <a:ea typeface="Arial"/>
              <a:cs typeface="Arial"/>
              <a:sym typeface="Arial"/>
            </a:endParaRPr>
          </a:p>
          <a:p>
            <a:pPr indent="0" lvl="0" marL="0" rtl="0" algn="just">
              <a:lnSpc>
                <a:spcPct val="100000"/>
              </a:lnSpc>
              <a:spcBef>
                <a:spcPts val="1600"/>
              </a:spcBef>
              <a:spcAft>
                <a:spcPts val="0"/>
              </a:spcAft>
              <a:buNone/>
            </a:pPr>
            <a:r>
              <a:rPr lang="en-GB" sz="2000">
                <a:solidFill>
                  <a:srgbClr val="F2F2F2"/>
                </a:solidFill>
                <a:latin typeface="Arial"/>
                <a:ea typeface="Arial"/>
                <a:cs typeface="Arial"/>
                <a:sym typeface="Arial"/>
              </a:rPr>
              <a:t>Coefficient of determination</a:t>
            </a:r>
            <a:endParaRPr sz="2000">
              <a:solidFill>
                <a:srgbClr val="F2F2F2"/>
              </a:solidFill>
              <a:latin typeface="Arial"/>
              <a:ea typeface="Arial"/>
              <a:cs typeface="Arial"/>
              <a:sym typeface="Arial"/>
            </a:endParaRPr>
          </a:p>
          <a:p>
            <a:pPr indent="0" lvl="0" marL="0" rtl="0" algn="just">
              <a:lnSpc>
                <a:spcPct val="100000"/>
              </a:lnSpc>
              <a:spcBef>
                <a:spcPts val="1600"/>
              </a:spcBef>
              <a:spcAft>
                <a:spcPts val="1600"/>
              </a:spcAft>
              <a:buNone/>
            </a:pPr>
            <a:r>
              <a:rPr lang="en-GB" sz="2000">
                <a:solidFill>
                  <a:srgbClr val="F2F2F2"/>
                </a:solidFill>
                <a:latin typeface="Arial"/>
                <a:ea typeface="Arial"/>
                <a:cs typeface="Arial"/>
                <a:sym typeface="Arial"/>
              </a:rPr>
              <a:t>This metrics explains the percentage of variance explained by covariates in the model. It ranges between 0 and 1. </a:t>
            </a:r>
            <a:r>
              <a:rPr lang="en-GB" sz="2000">
                <a:solidFill>
                  <a:srgbClr val="F2F2F2"/>
                </a:solidFill>
                <a:latin typeface="Arial"/>
                <a:ea typeface="Arial"/>
                <a:cs typeface="Arial"/>
                <a:sym typeface="Arial"/>
              </a:rPr>
              <a:t>              </a:t>
            </a:r>
            <a:endParaRPr sz="900"/>
          </a:p>
        </p:txBody>
      </p:sp>
      <p:pic>
        <p:nvPicPr>
          <p:cNvPr descr="offset_comp_267026.jpg" id="348" name="Google Shape;348;p29"/>
          <p:cNvPicPr preferRelativeResize="0"/>
          <p:nvPr/>
        </p:nvPicPr>
        <p:blipFill rotWithShape="1">
          <a:blip r:embed="rId3">
            <a:alphaModFix/>
          </a:blip>
          <a:srcRect b="8201" l="26515" r="26312" t="26082"/>
          <a:stretch/>
        </p:blipFill>
        <p:spPr>
          <a:xfrm rot="10800000">
            <a:off x="6238025" y="7367"/>
            <a:ext cx="2898000" cy="2691600"/>
          </a:xfrm>
          <a:prstGeom prst="rtTriangle">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0"/>
          <p:cNvSpPr txBox="1"/>
          <p:nvPr>
            <p:ph type="title"/>
          </p:nvPr>
        </p:nvSpPr>
        <p:spPr>
          <a:xfrm>
            <a:off x="1085050" y="4077000"/>
            <a:ext cx="7038900" cy="6831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GB" sz="1600">
                <a:solidFill>
                  <a:srgbClr val="FFFFFF"/>
                </a:solidFill>
                <a:latin typeface="Arial"/>
                <a:ea typeface="Arial"/>
                <a:cs typeface="Arial"/>
                <a:sym typeface="Arial"/>
              </a:rPr>
              <a:t>Figure : The scatter plot depicting the regression curve where blue dots are the closing prices and the red line is the regression curve fitted.</a:t>
            </a:r>
            <a:endParaRPr sz="1600">
              <a:solidFill>
                <a:srgbClr val="FFFFFF"/>
              </a:solidFill>
              <a:latin typeface="Arial"/>
              <a:ea typeface="Arial"/>
              <a:cs typeface="Arial"/>
              <a:sym typeface="Arial"/>
            </a:endParaRPr>
          </a:p>
          <a:p>
            <a:pPr indent="0" lvl="0" marL="0" rtl="0" algn="l">
              <a:spcBef>
                <a:spcPts val="0"/>
              </a:spcBef>
              <a:spcAft>
                <a:spcPts val="0"/>
              </a:spcAft>
              <a:buNone/>
            </a:pPr>
            <a:r>
              <a:t/>
            </a:r>
            <a:endParaRPr/>
          </a:p>
        </p:txBody>
      </p:sp>
      <p:pic>
        <p:nvPicPr>
          <p:cNvPr id="354" name="Google Shape;354;p30"/>
          <p:cNvPicPr preferRelativeResize="0"/>
          <p:nvPr/>
        </p:nvPicPr>
        <p:blipFill>
          <a:blip r:embed="rId3">
            <a:alphaModFix/>
          </a:blip>
          <a:stretch>
            <a:fillRect/>
          </a:stretch>
        </p:blipFill>
        <p:spPr>
          <a:xfrm>
            <a:off x="1085050" y="328375"/>
            <a:ext cx="7038901" cy="3502174"/>
          </a:xfrm>
          <a:prstGeom prst="rect">
            <a:avLst/>
          </a:prstGeom>
          <a:noFill/>
          <a:ln>
            <a:noFill/>
          </a:ln>
        </p:spPr>
      </p:pic>
      <p:cxnSp>
        <p:nvCxnSpPr>
          <p:cNvPr id="355" name="Google Shape;355;p30"/>
          <p:cNvCxnSpPr/>
          <p:nvPr/>
        </p:nvCxnSpPr>
        <p:spPr>
          <a:xfrm flipH="1">
            <a:off x="780745" y="3948525"/>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356" name="Google Shape;356;p30"/>
          <p:cNvCxnSpPr/>
          <p:nvPr/>
        </p:nvCxnSpPr>
        <p:spPr>
          <a:xfrm flipH="1">
            <a:off x="806357" y="4852950"/>
            <a:ext cx="7596300" cy="1050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1"/>
          <p:cNvSpPr txBox="1"/>
          <p:nvPr>
            <p:ph type="title"/>
          </p:nvPr>
        </p:nvSpPr>
        <p:spPr>
          <a:xfrm>
            <a:off x="1052550" y="4045513"/>
            <a:ext cx="7038900" cy="7302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GB" sz="1500">
                <a:solidFill>
                  <a:srgbClr val="FFFFFF"/>
                </a:solidFill>
                <a:latin typeface="Arial"/>
                <a:ea typeface="Arial"/>
                <a:cs typeface="Arial"/>
                <a:sym typeface="Arial"/>
              </a:rPr>
              <a:t>Figure : The plot above represents the actual closing price and the predicted price in the targeted week i.e. from February 5</a:t>
            </a:r>
            <a:r>
              <a:rPr baseline="30000" lang="en-GB" sz="2200">
                <a:solidFill>
                  <a:srgbClr val="FFFFFF"/>
                </a:solidFill>
                <a:latin typeface="Arial"/>
                <a:ea typeface="Arial"/>
                <a:cs typeface="Arial"/>
                <a:sym typeface="Arial"/>
              </a:rPr>
              <a:t>th</a:t>
            </a:r>
            <a:r>
              <a:rPr lang="en-GB" sz="1500">
                <a:solidFill>
                  <a:srgbClr val="FFFFFF"/>
                </a:solidFill>
                <a:latin typeface="Arial"/>
                <a:ea typeface="Arial"/>
                <a:cs typeface="Arial"/>
                <a:sym typeface="Arial"/>
              </a:rPr>
              <a:t>, 2023 to February 11</a:t>
            </a:r>
            <a:r>
              <a:rPr baseline="30000" lang="en-GB" sz="2200">
                <a:solidFill>
                  <a:srgbClr val="FFFFFF"/>
                </a:solidFill>
                <a:latin typeface="Arial"/>
                <a:ea typeface="Arial"/>
                <a:cs typeface="Arial"/>
                <a:sym typeface="Arial"/>
              </a:rPr>
              <a:t>th</a:t>
            </a:r>
            <a:r>
              <a:rPr lang="en-GB" sz="1800">
                <a:solidFill>
                  <a:srgbClr val="FFFFFF"/>
                </a:solidFill>
                <a:latin typeface="Arial"/>
                <a:ea typeface="Arial"/>
                <a:cs typeface="Arial"/>
                <a:sym typeface="Arial"/>
              </a:rPr>
              <a:t>, </a:t>
            </a:r>
            <a:r>
              <a:rPr lang="en-GB" sz="1600">
                <a:solidFill>
                  <a:srgbClr val="FFFFFF"/>
                </a:solidFill>
                <a:latin typeface="Arial"/>
                <a:ea typeface="Arial"/>
                <a:cs typeface="Arial"/>
                <a:sym typeface="Arial"/>
              </a:rPr>
              <a:t>2023</a:t>
            </a:r>
            <a:r>
              <a:rPr lang="en-GB" sz="1800">
                <a:solidFill>
                  <a:srgbClr val="FFFFFF"/>
                </a:solidFill>
                <a:latin typeface="Arial"/>
                <a:ea typeface="Arial"/>
                <a:cs typeface="Arial"/>
                <a:sym typeface="Arial"/>
              </a:rPr>
              <a:t>.</a:t>
            </a:r>
            <a:endParaRPr sz="1800">
              <a:solidFill>
                <a:srgbClr val="FFFFFF"/>
              </a:solidFill>
              <a:latin typeface="Arial"/>
              <a:ea typeface="Arial"/>
              <a:cs typeface="Arial"/>
              <a:sym typeface="Arial"/>
            </a:endParaRPr>
          </a:p>
          <a:p>
            <a:pPr indent="0" lvl="0" marL="0" rtl="0" algn="l">
              <a:spcBef>
                <a:spcPts val="0"/>
              </a:spcBef>
              <a:spcAft>
                <a:spcPts val="0"/>
              </a:spcAft>
              <a:buNone/>
            </a:pPr>
            <a:r>
              <a:t/>
            </a:r>
            <a:endParaRPr/>
          </a:p>
        </p:txBody>
      </p:sp>
      <p:cxnSp>
        <p:nvCxnSpPr>
          <p:cNvPr id="362" name="Google Shape;362;p31"/>
          <p:cNvCxnSpPr/>
          <p:nvPr/>
        </p:nvCxnSpPr>
        <p:spPr>
          <a:xfrm flipH="1">
            <a:off x="780745" y="3948525"/>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363" name="Google Shape;363;p31"/>
          <p:cNvCxnSpPr/>
          <p:nvPr/>
        </p:nvCxnSpPr>
        <p:spPr>
          <a:xfrm flipH="1">
            <a:off x="-8" y="19914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364" name="Google Shape;364;p31"/>
          <p:cNvCxnSpPr/>
          <p:nvPr/>
        </p:nvCxnSpPr>
        <p:spPr>
          <a:xfrm flipH="1">
            <a:off x="6868492" y="19914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365" name="Google Shape;365;p31"/>
          <p:cNvCxnSpPr/>
          <p:nvPr/>
        </p:nvCxnSpPr>
        <p:spPr>
          <a:xfrm flipH="1">
            <a:off x="806332" y="4852950"/>
            <a:ext cx="7596300" cy="10500"/>
          </a:xfrm>
          <a:prstGeom prst="straightConnector1">
            <a:avLst/>
          </a:prstGeom>
          <a:noFill/>
          <a:ln cap="flat" cmpd="sng" w="9525">
            <a:solidFill>
              <a:srgbClr val="B7B7B7"/>
            </a:solidFill>
            <a:prstDash val="solid"/>
            <a:round/>
            <a:headEnd len="med" w="med" type="none"/>
            <a:tailEnd len="med" w="med" type="none"/>
          </a:ln>
        </p:spPr>
      </p:cxnSp>
      <p:sp>
        <p:nvSpPr>
          <p:cNvPr id="366" name="Google Shape;366;p31"/>
          <p:cNvSpPr txBox="1"/>
          <p:nvPr/>
        </p:nvSpPr>
        <p:spPr>
          <a:xfrm>
            <a:off x="2550250" y="1991500"/>
            <a:ext cx="3682200" cy="17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367" name="Google Shape;367;p31"/>
          <p:cNvPicPr preferRelativeResize="0"/>
          <p:nvPr/>
        </p:nvPicPr>
        <p:blipFill>
          <a:blip r:embed="rId3">
            <a:alphaModFix/>
          </a:blip>
          <a:stretch>
            <a:fillRect/>
          </a:stretch>
        </p:blipFill>
        <p:spPr>
          <a:xfrm>
            <a:off x="1052550" y="386825"/>
            <a:ext cx="7038900" cy="340793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2"/>
          <p:cNvSpPr txBox="1"/>
          <p:nvPr>
            <p:ph idx="2" type="title"/>
          </p:nvPr>
        </p:nvSpPr>
        <p:spPr>
          <a:xfrm>
            <a:off x="1031575" y="244700"/>
            <a:ext cx="3545100" cy="7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600"/>
              <a:t>Report Conclusion</a:t>
            </a:r>
            <a:endParaRPr b="1" sz="2600"/>
          </a:p>
        </p:txBody>
      </p:sp>
      <p:sp>
        <p:nvSpPr>
          <p:cNvPr id="373" name="Google Shape;373;p32"/>
          <p:cNvSpPr txBox="1"/>
          <p:nvPr>
            <p:ph type="title"/>
          </p:nvPr>
        </p:nvSpPr>
        <p:spPr>
          <a:xfrm>
            <a:off x="1031575" y="798475"/>
            <a:ext cx="7578600" cy="26400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GB" sz="2000">
                <a:solidFill>
                  <a:srgbClr val="F2F2F2"/>
                </a:solidFill>
                <a:latin typeface="Arial"/>
                <a:ea typeface="Arial"/>
                <a:cs typeface="Arial"/>
                <a:sym typeface="Arial"/>
              </a:rPr>
              <a:t>The average of closing prices from February 5</a:t>
            </a:r>
            <a:r>
              <a:rPr baseline="30000" lang="en-GB" sz="2300">
                <a:solidFill>
                  <a:srgbClr val="F2F2F2"/>
                </a:solidFill>
                <a:latin typeface="Arial"/>
                <a:ea typeface="Arial"/>
                <a:cs typeface="Arial"/>
                <a:sym typeface="Arial"/>
              </a:rPr>
              <a:t>th</a:t>
            </a:r>
            <a:r>
              <a:rPr lang="en-GB" sz="2000">
                <a:solidFill>
                  <a:srgbClr val="F2F2F2"/>
                </a:solidFill>
                <a:latin typeface="Arial"/>
                <a:ea typeface="Arial"/>
                <a:cs typeface="Arial"/>
                <a:sym typeface="Arial"/>
              </a:rPr>
              <a:t>, 2023 to   February 11</a:t>
            </a:r>
            <a:r>
              <a:rPr baseline="30000" lang="en-GB" sz="2300">
                <a:solidFill>
                  <a:srgbClr val="F2F2F2"/>
                </a:solidFill>
                <a:latin typeface="Arial"/>
                <a:ea typeface="Arial"/>
                <a:cs typeface="Arial"/>
                <a:sym typeface="Arial"/>
              </a:rPr>
              <a:t>th</a:t>
            </a:r>
            <a:r>
              <a:rPr lang="en-GB" sz="2000">
                <a:solidFill>
                  <a:srgbClr val="F2F2F2"/>
                </a:solidFill>
                <a:latin typeface="Arial"/>
                <a:ea typeface="Arial"/>
                <a:cs typeface="Arial"/>
                <a:sym typeface="Arial"/>
              </a:rPr>
              <a:t>, 2023  turned up to be </a:t>
            </a:r>
            <a:r>
              <a:rPr b="1" i="1" lang="en-GB" sz="1900" u="sng">
                <a:solidFill>
                  <a:srgbClr val="F2F2F2"/>
                </a:solidFill>
                <a:latin typeface="Arial"/>
                <a:ea typeface="Arial"/>
                <a:cs typeface="Arial"/>
                <a:sym typeface="Arial"/>
              </a:rPr>
              <a:t>99.898001</a:t>
            </a:r>
            <a:r>
              <a:rPr b="1" i="1" lang="en-GB" sz="2200">
                <a:solidFill>
                  <a:srgbClr val="F2F2F2"/>
                </a:solidFill>
                <a:latin typeface="Arial"/>
                <a:ea typeface="Arial"/>
                <a:cs typeface="Arial"/>
                <a:sym typeface="Arial"/>
              </a:rPr>
              <a:t> </a:t>
            </a:r>
            <a:r>
              <a:rPr lang="en-GB" sz="2000">
                <a:solidFill>
                  <a:srgbClr val="F2F2F2"/>
                </a:solidFill>
                <a:latin typeface="Arial"/>
                <a:ea typeface="Arial"/>
                <a:cs typeface="Arial"/>
                <a:sym typeface="Arial"/>
              </a:rPr>
              <a:t>and the average of predicted closing price during the same time duration turned out </a:t>
            </a:r>
            <a:r>
              <a:rPr b="1" i="1" lang="en-GB" sz="1900" u="sng">
                <a:solidFill>
                  <a:srgbClr val="F2F2F2"/>
                </a:solidFill>
                <a:latin typeface="Arial"/>
                <a:ea typeface="Arial"/>
                <a:cs typeface="Arial"/>
                <a:sym typeface="Arial"/>
              </a:rPr>
              <a:t>46.704217</a:t>
            </a:r>
            <a:r>
              <a:rPr lang="en-GB" sz="2000">
                <a:solidFill>
                  <a:srgbClr val="F2F2F2"/>
                </a:solidFill>
                <a:latin typeface="Arial"/>
                <a:ea typeface="Arial"/>
                <a:cs typeface="Arial"/>
                <a:sym typeface="Arial"/>
              </a:rPr>
              <a:t>.</a:t>
            </a:r>
            <a:endParaRPr sz="2000">
              <a:solidFill>
                <a:srgbClr val="F2F2F2"/>
              </a:solidFill>
              <a:latin typeface="Arial"/>
              <a:ea typeface="Arial"/>
              <a:cs typeface="Arial"/>
              <a:sym typeface="Arial"/>
            </a:endParaRPr>
          </a:p>
          <a:p>
            <a:pPr indent="0" lvl="0" marL="0" rtl="0" algn="just">
              <a:lnSpc>
                <a:spcPct val="100000"/>
              </a:lnSpc>
              <a:spcBef>
                <a:spcPts val="0"/>
              </a:spcBef>
              <a:spcAft>
                <a:spcPts val="0"/>
              </a:spcAft>
              <a:buNone/>
            </a:pPr>
            <a:r>
              <a:rPr lang="en-GB" sz="2000">
                <a:solidFill>
                  <a:srgbClr val="F2F2F2"/>
                </a:solidFill>
                <a:latin typeface="Arial"/>
                <a:ea typeface="Arial"/>
                <a:cs typeface="Arial"/>
                <a:sym typeface="Arial"/>
              </a:rPr>
              <a:t>The observable difference being quite high to be ignored along with all the spotlight and NEWS coverage Google’s LLM Bard favored- it can be safely concluded that Bard was welcomed by the market with an noticeable increase in share price.</a:t>
            </a:r>
            <a:endParaRPr sz="2000">
              <a:solidFill>
                <a:srgbClr val="F2F2F2"/>
              </a:solidFill>
              <a:latin typeface="Arial"/>
              <a:ea typeface="Arial"/>
              <a:cs typeface="Arial"/>
              <a:sym typeface="Arial"/>
            </a:endParaRPr>
          </a:p>
          <a:p>
            <a:pPr indent="0" lvl="0" marL="0" rtl="0" algn="l">
              <a:lnSpc>
                <a:spcPct val="115000"/>
              </a:lnSpc>
              <a:spcBef>
                <a:spcPts val="0"/>
              </a:spcBef>
              <a:spcAft>
                <a:spcPts val="1600"/>
              </a:spcAft>
              <a:buNone/>
            </a:pPr>
            <a:r>
              <a:t/>
            </a:r>
            <a:endParaRPr/>
          </a:p>
        </p:txBody>
      </p:sp>
      <p:sp>
        <p:nvSpPr>
          <p:cNvPr id="374" name="Google Shape;374;p32"/>
          <p:cNvSpPr txBox="1"/>
          <p:nvPr/>
        </p:nvSpPr>
        <p:spPr>
          <a:xfrm>
            <a:off x="0" y="3495850"/>
            <a:ext cx="9144000" cy="1647600"/>
          </a:xfrm>
          <a:prstGeom prst="rect">
            <a:avLst/>
          </a:prstGeom>
          <a:solidFill>
            <a:srgbClr val="1B212C"/>
          </a:solidFill>
          <a:ln>
            <a:noFill/>
          </a:ln>
        </p:spPr>
        <p:txBody>
          <a:bodyPr anchorCtr="0" anchor="t" bIns="91425" lIns="91425" spcFirstLastPara="1" rIns="91425" wrap="square" tIns="91425">
            <a:noAutofit/>
          </a:bodyPr>
          <a:lstStyle/>
          <a:p>
            <a:pPr indent="0" lvl="0" marL="0" rtl="0" algn="ctr">
              <a:lnSpc>
                <a:spcPct val="100000"/>
              </a:lnSpc>
              <a:spcBef>
                <a:spcPts val="2000"/>
              </a:spcBef>
              <a:spcAft>
                <a:spcPts val="0"/>
              </a:spcAft>
              <a:buNone/>
            </a:pPr>
            <a:r>
              <a:rPr b="1" lang="en-GB" sz="4700">
                <a:solidFill>
                  <a:schemeClr val="lt1"/>
                </a:solidFill>
                <a:latin typeface="Caveat"/>
                <a:ea typeface="Caveat"/>
                <a:cs typeface="Caveat"/>
                <a:sym typeface="Caveat"/>
              </a:rPr>
              <a:t>Thank you!</a:t>
            </a:r>
            <a:endParaRPr b="1" sz="4700">
              <a:solidFill>
                <a:schemeClr val="lt1"/>
              </a:solidFill>
              <a:latin typeface="Caveat"/>
              <a:ea typeface="Caveat"/>
              <a:cs typeface="Caveat"/>
              <a:sym typeface="Cave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3"/>
          <p:cNvSpPr txBox="1"/>
          <p:nvPr>
            <p:ph type="title"/>
          </p:nvPr>
        </p:nvSpPr>
        <p:spPr>
          <a:xfrm>
            <a:off x="805775" y="1690250"/>
            <a:ext cx="2304900" cy="1940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GB" sz="3800"/>
              <a:t>Meet The Team</a:t>
            </a:r>
            <a:endParaRPr b="1" sz="3800"/>
          </a:p>
        </p:txBody>
      </p:sp>
      <p:sp>
        <p:nvSpPr>
          <p:cNvPr id="380" name="Google Shape;380;p33"/>
          <p:cNvSpPr txBox="1"/>
          <p:nvPr>
            <p:ph idx="1" type="body"/>
          </p:nvPr>
        </p:nvSpPr>
        <p:spPr>
          <a:xfrm>
            <a:off x="5974475" y="1040462"/>
            <a:ext cx="3008700" cy="30969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SzPts val="2400"/>
              <a:buChar char="★"/>
            </a:pPr>
            <a:r>
              <a:rPr lang="en-GB" sz="2400"/>
              <a:t>Diksha Agarwal</a:t>
            </a:r>
            <a:endParaRPr sz="2400"/>
          </a:p>
          <a:p>
            <a:pPr indent="-381000" lvl="0" marL="457200" rtl="0" algn="l">
              <a:lnSpc>
                <a:spcPct val="100000"/>
              </a:lnSpc>
              <a:spcBef>
                <a:spcPts val="0"/>
              </a:spcBef>
              <a:spcAft>
                <a:spcPts val="0"/>
              </a:spcAft>
              <a:buSzPts val="2400"/>
              <a:buChar char="★"/>
            </a:pPr>
            <a:r>
              <a:rPr lang="en-GB" sz="2400"/>
              <a:t>Aastha Dakhera </a:t>
            </a:r>
            <a:endParaRPr sz="2400"/>
          </a:p>
          <a:p>
            <a:pPr indent="-381000" lvl="0" marL="457200" rtl="0" algn="l">
              <a:lnSpc>
                <a:spcPct val="100000"/>
              </a:lnSpc>
              <a:spcBef>
                <a:spcPts val="0"/>
              </a:spcBef>
              <a:spcAft>
                <a:spcPts val="0"/>
              </a:spcAft>
              <a:buSzPts val="2400"/>
              <a:buChar char="★"/>
            </a:pPr>
            <a:r>
              <a:rPr lang="en-GB" sz="2400"/>
              <a:t>Anushka Vijay</a:t>
            </a:r>
            <a:endParaRPr sz="2400"/>
          </a:p>
          <a:p>
            <a:pPr indent="-381000" lvl="0" marL="457200" rtl="0" algn="l">
              <a:lnSpc>
                <a:spcPct val="100000"/>
              </a:lnSpc>
              <a:spcBef>
                <a:spcPts val="0"/>
              </a:spcBef>
              <a:spcAft>
                <a:spcPts val="0"/>
              </a:spcAft>
              <a:buSzPts val="2400"/>
              <a:buChar char="★"/>
            </a:pPr>
            <a:r>
              <a:rPr lang="en-GB" sz="2400"/>
              <a:t>Ayush Jhota</a:t>
            </a:r>
            <a:endParaRPr sz="2400"/>
          </a:p>
          <a:p>
            <a:pPr indent="-381000" lvl="0" marL="457200" rtl="0" algn="l">
              <a:lnSpc>
                <a:spcPct val="100000"/>
              </a:lnSpc>
              <a:spcBef>
                <a:spcPts val="0"/>
              </a:spcBef>
              <a:spcAft>
                <a:spcPts val="0"/>
              </a:spcAft>
              <a:buSzPts val="2400"/>
              <a:buChar char="★"/>
            </a:pPr>
            <a:r>
              <a:rPr lang="en-GB" sz="2400"/>
              <a:t>Nisha Lohar</a:t>
            </a:r>
            <a:endParaRPr sz="2400"/>
          </a:p>
          <a:p>
            <a:pPr indent="-381000" lvl="0" marL="457200" rtl="0" algn="l">
              <a:lnSpc>
                <a:spcPct val="100000"/>
              </a:lnSpc>
              <a:spcBef>
                <a:spcPts val="0"/>
              </a:spcBef>
              <a:spcAft>
                <a:spcPts val="0"/>
              </a:spcAft>
              <a:buSzPts val="2400"/>
              <a:buChar char="★"/>
            </a:pPr>
            <a:r>
              <a:rPr lang="en-GB" sz="2400"/>
              <a:t>Khushi Gahlot</a:t>
            </a:r>
            <a:endParaRPr sz="2400"/>
          </a:p>
          <a:p>
            <a:pPr indent="-381000" lvl="0" marL="457200" rtl="0" algn="l">
              <a:lnSpc>
                <a:spcPct val="100000"/>
              </a:lnSpc>
              <a:spcBef>
                <a:spcPts val="0"/>
              </a:spcBef>
              <a:spcAft>
                <a:spcPts val="0"/>
              </a:spcAft>
              <a:buSzPts val="2400"/>
              <a:buChar char="★"/>
            </a:pPr>
            <a:r>
              <a:rPr lang="en-GB" sz="2400"/>
              <a:t>Vaibhav Garg</a:t>
            </a:r>
            <a:endParaRPr sz="2400"/>
          </a:p>
          <a:p>
            <a:pPr indent="-381000" lvl="0" marL="457200" rtl="0" algn="l">
              <a:lnSpc>
                <a:spcPct val="100000"/>
              </a:lnSpc>
              <a:spcBef>
                <a:spcPts val="0"/>
              </a:spcBef>
              <a:spcAft>
                <a:spcPts val="0"/>
              </a:spcAft>
              <a:buSzPts val="2400"/>
              <a:buChar char="★"/>
            </a:pPr>
            <a:r>
              <a:rPr lang="en-GB" sz="2400"/>
              <a:t>Varun Sharma</a:t>
            </a:r>
            <a:endParaRPr sz="2400"/>
          </a:p>
        </p:txBody>
      </p:sp>
      <p:grpSp>
        <p:nvGrpSpPr>
          <p:cNvPr id="381" name="Google Shape;381;p33"/>
          <p:cNvGrpSpPr/>
          <p:nvPr/>
        </p:nvGrpSpPr>
        <p:grpSpPr>
          <a:xfrm>
            <a:off x="3895497" y="891542"/>
            <a:ext cx="1403091" cy="3361448"/>
            <a:chOff x="7475548" y="3728000"/>
            <a:chExt cx="316503" cy="758244"/>
          </a:xfrm>
        </p:grpSpPr>
        <p:sp>
          <p:nvSpPr>
            <p:cNvPr id="382" name="Google Shape;382;p33"/>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3"/>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3"/>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 name="Google Shape;385;p33"/>
          <p:cNvGrpSpPr/>
          <p:nvPr/>
        </p:nvGrpSpPr>
        <p:grpSpPr>
          <a:xfrm>
            <a:off x="3491361" y="1465383"/>
            <a:ext cx="2321335" cy="2247075"/>
            <a:chOff x="7384385" y="3857442"/>
            <a:chExt cx="523637" cy="506874"/>
          </a:xfrm>
        </p:grpSpPr>
        <p:sp>
          <p:nvSpPr>
            <p:cNvPr id="386" name="Google Shape;386;p33"/>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 name="Google Shape;387;p33"/>
            <p:cNvGrpSpPr/>
            <p:nvPr/>
          </p:nvGrpSpPr>
          <p:grpSpPr>
            <a:xfrm>
              <a:off x="7384385" y="3857442"/>
              <a:ext cx="523637" cy="498900"/>
              <a:chOff x="7384385" y="3857442"/>
              <a:chExt cx="523637" cy="498900"/>
            </a:xfrm>
          </p:grpSpPr>
          <p:sp>
            <p:nvSpPr>
              <p:cNvPr id="388" name="Google Shape;388;p33"/>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3"/>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90" name="Google Shape;390;p33"/>
          <p:cNvPicPr preferRelativeResize="0"/>
          <p:nvPr/>
        </p:nvPicPr>
        <p:blipFill rotWithShape="1">
          <a:blip r:embed="rId3">
            <a:alphaModFix/>
          </a:blip>
          <a:srcRect b="26640" l="46579" r="31859" t="48531"/>
          <a:stretch/>
        </p:blipFill>
        <p:spPr>
          <a:xfrm>
            <a:off x="3625513" y="1605774"/>
            <a:ext cx="1944300" cy="1940700"/>
          </a:xfrm>
          <a:prstGeom prst="ellipse">
            <a:avLst/>
          </a:prstGeom>
          <a:noFill/>
          <a:ln cap="flat" cmpd="sng" w="28575">
            <a:solidFill>
              <a:srgbClr val="FFFFF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372500" y="158350"/>
            <a:ext cx="3717000" cy="4872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GB" sz="3200">
                <a:solidFill>
                  <a:schemeClr val="lt2"/>
                </a:solidFill>
                <a:latin typeface="Arial"/>
                <a:ea typeface="Arial"/>
                <a:cs typeface="Arial"/>
                <a:sym typeface="Arial"/>
              </a:rPr>
              <a:t>THE BASIC IDEA:</a:t>
            </a:r>
            <a:endParaRPr b="1">
              <a:solidFill>
                <a:schemeClr val="lt2"/>
              </a:solidFill>
            </a:endParaRPr>
          </a:p>
        </p:txBody>
      </p:sp>
      <p:sp>
        <p:nvSpPr>
          <p:cNvPr id="235" name="Google Shape;235;p18"/>
          <p:cNvSpPr txBox="1"/>
          <p:nvPr/>
        </p:nvSpPr>
        <p:spPr>
          <a:xfrm>
            <a:off x="372500" y="888300"/>
            <a:ext cx="6819900" cy="4097700"/>
          </a:xfrm>
          <a:prstGeom prst="rect">
            <a:avLst/>
          </a:prstGeom>
          <a:solidFill>
            <a:srgbClr val="000000">
              <a:alpha val="4620"/>
            </a:srgbClr>
          </a:solid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GB" sz="1800">
                <a:solidFill>
                  <a:srgbClr val="D9D9D9"/>
                </a:solidFill>
              </a:rPr>
              <a:t>Any major decisions of a company are taken keeping in mind how it will be received by the market. A good indicator of market opinion is share prices of the company.</a:t>
            </a:r>
            <a:br>
              <a:rPr b="1" lang="en-GB" sz="1800">
                <a:solidFill>
                  <a:srgbClr val="D9D9D9"/>
                </a:solidFill>
              </a:rPr>
            </a:br>
            <a:endParaRPr b="1" sz="1800">
              <a:solidFill>
                <a:srgbClr val="D9D9D9"/>
              </a:solidFill>
            </a:endParaRPr>
          </a:p>
          <a:p>
            <a:pPr indent="0" lvl="0" marL="0" rtl="0" algn="just">
              <a:lnSpc>
                <a:spcPct val="115000"/>
              </a:lnSpc>
              <a:spcBef>
                <a:spcPts val="0"/>
              </a:spcBef>
              <a:spcAft>
                <a:spcPts val="0"/>
              </a:spcAft>
              <a:buNone/>
            </a:pPr>
            <a:r>
              <a:rPr b="1" lang="en-GB" sz="1800">
                <a:solidFill>
                  <a:srgbClr val="D9D9D9"/>
                </a:solidFill>
              </a:rPr>
              <a:t>However the decision under consideration might not be the only reason as to why there was an unexpected rise or fall in the share price. </a:t>
            </a:r>
            <a:br>
              <a:rPr b="1" lang="en-GB" sz="1800">
                <a:solidFill>
                  <a:srgbClr val="D9D9D9"/>
                </a:solidFill>
              </a:rPr>
            </a:br>
            <a:r>
              <a:rPr b="1" lang="en-GB" sz="1800">
                <a:solidFill>
                  <a:srgbClr val="D9D9D9"/>
                </a:solidFill>
              </a:rPr>
              <a:t>  </a:t>
            </a:r>
            <a:endParaRPr b="1" sz="1800">
              <a:solidFill>
                <a:srgbClr val="D9D9D9"/>
              </a:solidFill>
            </a:endParaRPr>
          </a:p>
          <a:p>
            <a:pPr indent="0" lvl="0" marL="0" rtl="0" algn="just">
              <a:lnSpc>
                <a:spcPct val="115000"/>
              </a:lnSpc>
              <a:spcBef>
                <a:spcPts val="0"/>
              </a:spcBef>
              <a:spcAft>
                <a:spcPts val="0"/>
              </a:spcAft>
              <a:buNone/>
            </a:pPr>
            <a:r>
              <a:rPr b="1" lang="en-GB" sz="1800">
                <a:solidFill>
                  <a:srgbClr val="D9D9D9"/>
                </a:solidFill>
              </a:rPr>
              <a:t>The project is intended to discover the impact of a decision taken while accounting for disturbances in the share market as a whole.</a:t>
            </a:r>
            <a:br>
              <a:rPr b="1" lang="en-GB" sz="1800">
                <a:solidFill>
                  <a:srgbClr val="D9D9D9"/>
                </a:solidFill>
              </a:rPr>
            </a:br>
            <a:r>
              <a:rPr b="1" lang="en-GB" sz="1800">
                <a:solidFill>
                  <a:srgbClr val="D9D9D9"/>
                </a:solidFill>
              </a:rPr>
              <a:t>The impact caused can potentially affect future decisions to be taken.</a:t>
            </a:r>
            <a:endParaRPr b="1" sz="1800">
              <a:solidFill>
                <a:srgbClr val="D9D9D9"/>
              </a:solidFill>
            </a:endParaRPr>
          </a:p>
          <a:p>
            <a:pPr indent="0" lvl="0" marL="0" rtl="0" algn="l">
              <a:spcBef>
                <a:spcPts val="0"/>
              </a:spcBef>
              <a:spcAft>
                <a:spcPts val="0"/>
              </a:spcAft>
              <a:buNone/>
            </a:pPr>
            <a:r>
              <a:t/>
            </a:r>
            <a:endParaRPr sz="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500" u="sng"/>
              <a:t>Project objective</a:t>
            </a:r>
            <a:r>
              <a:rPr b="1" lang="en-GB" sz="3500"/>
              <a:t> :-</a:t>
            </a:r>
            <a:endParaRPr b="1" sz="3500"/>
          </a:p>
        </p:txBody>
      </p:sp>
      <p:sp>
        <p:nvSpPr>
          <p:cNvPr id="241" name="Google Shape;241;p19"/>
          <p:cNvSpPr txBox="1"/>
          <p:nvPr>
            <p:ph idx="1" type="body"/>
          </p:nvPr>
        </p:nvSpPr>
        <p:spPr>
          <a:xfrm>
            <a:off x="3510200" y="1232125"/>
            <a:ext cx="5213100" cy="3653400"/>
          </a:xfrm>
          <a:prstGeom prst="rect">
            <a:avLst/>
          </a:prstGeom>
          <a:ln>
            <a:noFill/>
          </a:ln>
        </p:spPr>
        <p:txBody>
          <a:bodyPr anchorCtr="0" anchor="t" bIns="91425" lIns="91425" spcFirstLastPara="1" rIns="91425" wrap="square" tIns="91425">
            <a:noAutofit/>
          </a:bodyPr>
          <a:lstStyle/>
          <a:p>
            <a:pPr indent="-355600" lvl="0" marL="457200" rtl="0" algn="just">
              <a:spcBef>
                <a:spcPts val="0"/>
              </a:spcBef>
              <a:spcAft>
                <a:spcPts val="0"/>
              </a:spcAft>
              <a:buClr>
                <a:srgbClr val="D9D9D9"/>
              </a:buClr>
              <a:buSzPts val="2000"/>
              <a:buFont typeface="Arial"/>
              <a:buChar char="●"/>
            </a:pPr>
            <a:r>
              <a:rPr b="1" lang="en-GB" sz="2000">
                <a:solidFill>
                  <a:srgbClr val="D9D9D9"/>
                </a:solidFill>
                <a:latin typeface="Arial"/>
                <a:ea typeface="Arial"/>
                <a:cs typeface="Arial"/>
                <a:sym typeface="Arial"/>
              </a:rPr>
              <a:t>Gauging the impact of strategic organizational decisions by measuring disturbances in share prices. </a:t>
            </a:r>
            <a:endParaRPr b="1" sz="2000">
              <a:solidFill>
                <a:srgbClr val="D9D9D9"/>
              </a:solidFill>
              <a:latin typeface="Arial"/>
              <a:ea typeface="Arial"/>
              <a:cs typeface="Arial"/>
              <a:sym typeface="Arial"/>
            </a:endParaRPr>
          </a:p>
          <a:p>
            <a:pPr indent="-355600" lvl="0" marL="457200" rtl="0" algn="just">
              <a:spcBef>
                <a:spcPts val="0"/>
              </a:spcBef>
              <a:spcAft>
                <a:spcPts val="0"/>
              </a:spcAft>
              <a:buClr>
                <a:srgbClr val="D9D9D9"/>
              </a:buClr>
              <a:buSzPts val="2000"/>
              <a:buFont typeface="Arial"/>
              <a:buChar char="●"/>
            </a:pPr>
            <a:r>
              <a:rPr b="1" lang="en-GB" sz="2000">
                <a:solidFill>
                  <a:srgbClr val="D9D9D9"/>
                </a:solidFill>
                <a:latin typeface="Arial"/>
                <a:ea typeface="Arial"/>
                <a:cs typeface="Arial"/>
                <a:sym typeface="Arial"/>
              </a:rPr>
              <a:t>And to analyze if the decision had positive, negative or neutral response from the market</a:t>
            </a:r>
            <a:r>
              <a:rPr lang="en-GB" sz="2000">
                <a:solidFill>
                  <a:srgbClr val="D9D9D9"/>
                </a:solidFill>
                <a:latin typeface="Arial"/>
                <a:ea typeface="Arial"/>
                <a:cs typeface="Arial"/>
                <a:sym typeface="Arial"/>
              </a:rPr>
              <a: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0"/>
          <p:cNvSpPr txBox="1"/>
          <p:nvPr>
            <p:ph type="title"/>
          </p:nvPr>
        </p:nvSpPr>
        <p:spPr>
          <a:xfrm>
            <a:off x="169850" y="1475600"/>
            <a:ext cx="2853300" cy="53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2500"/>
              <a:t>CASE STUDY</a:t>
            </a:r>
            <a:endParaRPr b="1" sz="2500"/>
          </a:p>
        </p:txBody>
      </p:sp>
      <p:sp>
        <p:nvSpPr>
          <p:cNvPr id="247" name="Google Shape;247;p20"/>
          <p:cNvSpPr txBox="1"/>
          <p:nvPr>
            <p:ph idx="1" type="body"/>
          </p:nvPr>
        </p:nvSpPr>
        <p:spPr>
          <a:xfrm>
            <a:off x="3023100" y="415500"/>
            <a:ext cx="5816700" cy="4502100"/>
          </a:xfrm>
          <a:prstGeom prst="rect">
            <a:avLst/>
          </a:prstGeom>
        </p:spPr>
        <p:txBody>
          <a:bodyPr anchorCtr="0" anchor="t" bIns="91425" lIns="91425" spcFirstLastPara="1" rIns="91425" wrap="square" tIns="91425">
            <a:noAutofit/>
          </a:bodyPr>
          <a:lstStyle/>
          <a:p>
            <a:pPr indent="-330200" lvl="0" marL="457200" rtl="0" algn="just">
              <a:spcBef>
                <a:spcPts val="0"/>
              </a:spcBef>
              <a:spcAft>
                <a:spcPts val="0"/>
              </a:spcAft>
              <a:buClr>
                <a:srgbClr val="F2F2F2"/>
              </a:buClr>
              <a:buSzPts val="1600"/>
              <a:buFont typeface="Arial"/>
              <a:buChar char="●"/>
            </a:pPr>
            <a:r>
              <a:rPr b="1" i="1" lang="en-GB" sz="1600">
                <a:solidFill>
                  <a:srgbClr val="F2F2F2"/>
                </a:solidFill>
                <a:latin typeface="Arial"/>
                <a:ea typeface="Arial"/>
                <a:cs typeface="Arial"/>
                <a:sym typeface="Arial"/>
              </a:rPr>
              <a:t>For the purpose of this project the company under consideration is GOOGLE and the NEWS item focused on is Google's LLM Bard.</a:t>
            </a:r>
            <a:endParaRPr b="1" i="1" sz="1600">
              <a:solidFill>
                <a:srgbClr val="F2F2F2"/>
              </a:solidFill>
              <a:latin typeface="Arial"/>
              <a:ea typeface="Arial"/>
              <a:cs typeface="Arial"/>
              <a:sym typeface="Arial"/>
            </a:endParaRPr>
          </a:p>
          <a:p>
            <a:pPr indent="-311150" lvl="0" marL="457200" rtl="0" algn="just">
              <a:spcBef>
                <a:spcPts val="0"/>
              </a:spcBef>
              <a:spcAft>
                <a:spcPts val="0"/>
              </a:spcAft>
              <a:buClr>
                <a:srgbClr val="F2F2F2"/>
              </a:buClr>
              <a:buSzPts val="1300"/>
              <a:buFont typeface="Arial"/>
              <a:buChar char="●"/>
            </a:pPr>
            <a:r>
              <a:rPr b="1" i="1" lang="en-GB" sz="1600">
                <a:solidFill>
                  <a:srgbClr val="F2F2F2"/>
                </a:solidFill>
                <a:latin typeface="Arial"/>
                <a:ea typeface="Arial"/>
                <a:cs typeface="Arial"/>
                <a:sym typeface="Arial"/>
              </a:rPr>
              <a:t>Google Bard was announced on February 6</a:t>
            </a:r>
            <a:r>
              <a:rPr b="1" baseline="30000" i="1" lang="en-GB" sz="2200">
                <a:solidFill>
                  <a:srgbClr val="F2F2F2"/>
                </a:solidFill>
                <a:latin typeface="Arial"/>
                <a:ea typeface="Arial"/>
                <a:cs typeface="Arial"/>
                <a:sym typeface="Arial"/>
              </a:rPr>
              <a:t>th</a:t>
            </a:r>
            <a:r>
              <a:rPr b="1" i="1" lang="en-GB" sz="1600">
                <a:solidFill>
                  <a:srgbClr val="F2F2F2"/>
                </a:solidFill>
                <a:latin typeface="Arial"/>
                <a:ea typeface="Arial"/>
                <a:cs typeface="Arial"/>
                <a:sym typeface="Arial"/>
              </a:rPr>
              <a:t>,2023. And based on the information interpreted from Google Trends has been most talked about over the world in the week following the official announcement.</a:t>
            </a:r>
            <a:endParaRPr b="1" i="1" sz="1600">
              <a:solidFill>
                <a:srgbClr val="F2F2F2"/>
              </a:solidFill>
              <a:latin typeface="Arial"/>
              <a:ea typeface="Arial"/>
              <a:cs typeface="Arial"/>
              <a:sym typeface="Arial"/>
            </a:endParaRPr>
          </a:p>
          <a:p>
            <a:pPr indent="0" lvl="0" marL="0" rtl="0" algn="just">
              <a:spcBef>
                <a:spcPts val="0"/>
              </a:spcBef>
              <a:spcAft>
                <a:spcPts val="0"/>
              </a:spcAft>
              <a:buNone/>
            </a:pPr>
            <a:r>
              <a:t/>
            </a:r>
            <a:endParaRPr b="1" i="1" sz="1600">
              <a:solidFill>
                <a:srgbClr val="F2F2F2"/>
              </a:solidFill>
              <a:latin typeface="Arial"/>
              <a:ea typeface="Arial"/>
              <a:cs typeface="Arial"/>
              <a:sym typeface="Arial"/>
            </a:endParaRPr>
          </a:p>
          <a:p>
            <a:pPr indent="-330200" lvl="0" marL="457200" rtl="0" algn="just">
              <a:spcBef>
                <a:spcPts val="0"/>
              </a:spcBef>
              <a:spcAft>
                <a:spcPts val="0"/>
              </a:spcAft>
              <a:buClr>
                <a:srgbClr val="F2F2F2"/>
              </a:buClr>
              <a:buSzPts val="1600"/>
              <a:buFont typeface="Arial"/>
              <a:buChar char="●"/>
            </a:pPr>
            <a:r>
              <a:rPr b="1" i="1" lang="en-GB" sz="1600">
                <a:solidFill>
                  <a:srgbClr val="F2F2F2"/>
                </a:solidFill>
                <a:latin typeface="Arial"/>
                <a:ea typeface="Arial"/>
                <a:cs typeface="Arial"/>
                <a:sym typeface="Arial"/>
              </a:rPr>
              <a:t>The following are direct screenshots people’s interest over   time in a particular news item.</a:t>
            </a:r>
            <a:endParaRPr b="1" i="1" sz="1600">
              <a:solidFill>
                <a:srgbClr val="F2F2F2"/>
              </a:solidFill>
              <a:latin typeface="Arial"/>
              <a:ea typeface="Arial"/>
              <a:cs typeface="Arial"/>
              <a:sym typeface="Arial"/>
            </a:endParaRPr>
          </a:p>
          <a:p>
            <a:pPr indent="0" lvl="0" marL="0" rtl="0" algn="just">
              <a:spcBef>
                <a:spcPts val="0"/>
              </a:spcBef>
              <a:spcAft>
                <a:spcPts val="0"/>
              </a:spcAft>
              <a:buNone/>
            </a:pPr>
            <a:r>
              <a:t/>
            </a:r>
            <a:endParaRPr b="1" i="1" sz="1600">
              <a:solidFill>
                <a:srgbClr val="F2F2F2"/>
              </a:solidFill>
              <a:latin typeface="Arial"/>
              <a:ea typeface="Arial"/>
              <a:cs typeface="Arial"/>
              <a:sym typeface="Arial"/>
            </a:endParaRPr>
          </a:p>
          <a:p>
            <a:pPr indent="0" lvl="0" marL="0" rtl="0" algn="just">
              <a:spcBef>
                <a:spcPts val="0"/>
              </a:spcBef>
              <a:spcAft>
                <a:spcPts val="0"/>
              </a:spcAft>
              <a:buNone/>
            </a:pPr>
            <a:r>
              <a:rPr b="1" lang="en-GB" sz="1600">
                <a:solidFill>
                  <a:srgbClr val="F2F2F2"/>
                </a:solidFill>
                <a:latin typeface="Arial"/>
                <a:ea typeface="Arial"/>
                <a:cs typeface="Arial"/>
                <a:sym typeface="Arial"/>
              </a:rPr>
              <a:t>Its scaled to a hundred where hundred is the most   searched. These line plots are closely followed by interest   by regions all over the world during different time periods.</a:t>
            </a:r>
            <a:endParaRPr b="1" sz="1600">
              <a:solidFill>
                <a:srgbClr val="F2F2F2"/>
              </a:solidFill>
              <a:latin typeface="Arial"/>
              <a:ea typeface="Arial"/>
              <a:cs typeface="Arial"/>
              <a:sym typeface="Arial"/>
            </a:endParaRPr>
          </a:p>
          <a:p>
            <a:pPr indent="0" lvl="0" marL="0" rtl="0" algn="l">
              <a:spcBef>
                <a:spcPts val="0"/>
              </a:spcBef>
              <a:spcAft>
                <a:spcPts val="1600"/>
              </a:spcAft>
              <a:buNone/>
            </a:pPr>
            <a:r>
              <a:t/>
            </a:r>
            <a:endParaRPr/>
          </a:p>
        </p:txBody>
      </p:sp>
      <p:grpSp>
        <p:nvGrpSpPr>
          <p:cNvPr id="248" name="Google Shape;248;p20"/>
          <p:cNvGrpSpPr/>
          <p:nvPr/>
        </p:nvGrpSpPr>
        <p:grpSpPr>
          <a:xfrm>
            <a:off x="169827" y="2395341"/>
            <a:ext cx="2853276" cy="1859882"/>
            <a:chOff x="4066820" y="1553491"/>
            <a:chExt cx="3720047" cy="2604877"/>
          </a:xfrm>
        </p:grpSpPr>
        <p:grpSp>
          <p:nvGrpSpPr>
            <p:cNvPr id="249" name="Google Shape;249;p20"/>
            <p:cNvGrpSpPr/>
            <p:nvPr/>
          </p:nvGrpSpPr>
          <p:grpSpPr>
            <a:xfrm>
              <a:off x="4066820" y="1553491"/>
              <a:ext cx="3159984" cy="2439109"/>
              <a:chOff x="3553042" y="1657806"/>
              <a:chExt cx="3461100" cy="2671532"/>
            </a:xfrm>
          </p:grpSpPr>
          <p:sp>
            <p:nvSpPr>
              <p:cNvPr id="250" name="Google Shape;250;p20"/>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0"/>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0"/>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0"/>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0"/>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0"/>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0"/>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0"/>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258" name="Google Shape;258;p20"/>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259" name="Google Shape;259;p20"/>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 name="Google Shape;260;p20"/>
            <p:cNvGrpSpPr/>
            <p:nvPr/>
          </p:nvGrpSpPr>
          <p:grpSpPr>
            <a:xfrm>
              <a:off x="6762480" y="2546254"/>
              <a:ext cx="1024386" cy="1522884"/>
              <a:chOff x="6505573" y="2745170"/>
              <a:chExt cx="1122000" cy="1668000"/>
            </a:xfrm>
          </p:grpSpPr>
          <p:sp>
            <p:nvSpPr>
              <p:cNvPr id="261" name="Google Shape;261;p20"/>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0"/>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0"/>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0"/>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265" name="Google Shape;265;p20"/>
            <p:cNvPicPr preferRelativeResize="0"/>
            <p:nvPr/>
          </p:nvPicPr>
          <p:blipFill rotWithShape="1">
            <a:blip r:embed="rId3">
              <a:alphaModFix/>
            </a:blip>
            <a:srcRect b="16020" l="53168" r="26238" t="53058"/>
            <a:stretch/>
          </p:blipFill>
          <p:spPr>
            <a:xfrm>
              <a:off x="6762097" y="2613771"/>
              <a:ext cx="1024200" cy="1333200"/>
            </a:xfrm>
            <a:prstGeom prst="rect">
              <a:avLst/>
            </a:prstGeom>
            <a:noFill/>
            <a:ln>
              <a:noFill/>
            </a:ln>
          </p:spPr>
        </p:pic>
        <p:sp>
          <p:nvSpPr>
            <p:cNvPr id="266" name="Google Shape;266;p20"/>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 name="Google Shape;267;p20"/>
            <p:cNvGrpSpPr/>
            <p:nvPr/>
          </p:nvGrpSpPr>
          <p:grpSpPr>
            <a:xfrm>
              <a:off x="6405845" y="3121897"/>
              <a:ext cx="520684" cy="1036470"/>
              <a:chOff x="9543736" y="4486132"/>
              <a:chExt cx="570300" cy="1135235"/>
            </a:xfrm>
          </p:grpSpPr>
          <p:sp>
            <p:nvSpPr>
              <p:cNvPr id="268" name="Google Shape;268;p20"/>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0"/>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0"/>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0"/>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272" name="Google Shape;272;p20"/>
            <p:cNvPicPr preferRelativeResize="0"/>
            <p:nvPr/>
          </p:nvPicPr>
          <p:blipFill rotWithShape="1">
            <a:blip r:embed="rId3">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273" name="Google Shape;273;p20"/>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1"/>
          <p:cNvSpPr txBox="1"/>
          <p:nvPr>
            <p:ph type="title"/>
          </p:nvPr>
        </p:nvSpPr>
        <p:spPr>
          <a:xfrm>
            <a:off x="1052550" y="4094288"/>
            <a:ext cx="7038900" cy="6234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1500">
                <a:solidFill>
                  <a:srgbClr val="FFFFFF"/>
                </a:solidFill>
                <a:latin typeface="Arial"/>
                <a:ea typeface="Arial"/>
                <a:cs typeface="Arial"/>
                <a:sym typeface="Arial"/>
              </a:rPr>
              <a:t>Figure : The line plot above is a direct screenshot from</a:t>
            </a:r>
            <a:r>
              <a:rPr lang="en-GB" sz="1500">
                <a:solidFill>
                  <a:srgbClr val="FFFFFF"/>
                </a:solidFill>
                <a:uFill>
                  <a:noFill/>
                </a:uFill>
                <a:latin typeface="Arial"/>
                <a:ea typeface="Arial"/>
                <a:cs typeface="Arial"/>
                <a:sym typeface="Arial"/>
                <a:hlinkClick r:id="rId3">
                  <a:extLst>
                    <a:ext uri="{A12FA001-AC4F-418D-AE19-62706E023703}">
                      <ahyp:hlinkClr val="tx"/>
                    </a:ext>
                  </a:extLst>
                </a:hlinkClick>
              </a:rPr>
              <a:t> </a:t>
            </a:r>
            <a:r>
              <a:rPr lang="en-GB" sz="1500" u="sng">
                <a:solidFill>
                  <a:schemeClr val="hlink"/>
                </a:solidFill>
                <a:latin typeface="Arial"/>
                <a:ea typeface="Arial"/>
                <a:cs typeface="Arial"/>
                <a:sym typeface="Arial"/>
                <a:hlinkClick r:id="rId4"/>
              </a:rPr>
              <a:t>https://trends.google.com</a:t>
            </a:r>
            <a:r>
              <a:rPr lang="en-GB" sz="1500">
                <a:solidFill>
                  <a:srgbClr val="FF0000"/>
                </a:solidFill>
                <a:latin typeface="Arial"/>
                <a:ea typeface="Arial"/>
                <a:cs typeface="Arial"/>
                <a:sym typeface="Arial"/>
              </a:rPr>
              <a:t> </a:t>
            </a:r>
            <a:r>
              <a:rPr lang="en-GB" sz="1500">
                <a:solidFill>
                  <a:srgbClr val="FFFFFF"/>
                </a:solidFill>
                <a:latin typeface="Arial"/>
                <a:ea typeface="Arial"/>
                <a:cs typeface="Arial"/>
                <a:sym typeface="Arial"/>
              </a:rPr>
              <a:t>depicting people’s interest in Bard chatbot in the last 5 years</a:t>
            </a:r>
            <a:endParaRPr sz="1500">
              <a:solidFill>
                <a:srgbClr val="FFFFFF"/>
              </a:solidFill>
              <a:latin typeface="Arial"/>
              <a:ea typeface="Arial"/>
              <a:cs typeface="Arial"/>
              <a:sym typeface="Arial"/>
            </a:endParaRPr>
          </a:p>
          <a:p>
            <a:pPr indent="0" lvl="0" marL="0" rtl="0" algn="l">
              <a:spcBef>
                <a:spcPts val="0"/>
              </a:spcBef>
              <a:spcAft>
                <a:spcPts val="0"/>
              </a:spcAft>
              <a:buNone/>
            </a:pPr>
            <a:r>
              <a:t/>
            </a:r>
            <a:endParaRPr/>
          </a:p>
        </p:txBody>
      </p:sp>
      <p:pic>
        <p:nvPicPr>
          <p:cNvPr id="279" name="Google Shape;279;p21"/>
          <p:cNvPicPr preferRelativeResize="0"/>
          <p:nvPr/>
        </p:nvPicPr>
        <p:blipFill>
          <a:blip r:embed="rId5">
            <a:alphaModFix/>
          </a:blip>
          <a:stretch>
            <a:fillRect/>
          </a:stretch>
        </p:blipFill>
        <p:spPr>
          <a:xfrm>
            <a:off x="1128025" y="410300"/>
            <a:ext cx="6887951" cy="3287751"/>
          </a:xfrm>
          <a:prstGeom prst="rect">
            <a:avLst/>
          </a:prstGeom>
          <a:noFill/>
          <a:ln>
            <a:noFill/>
          </a:ln>
        </p:spPr>
      </p:pic>
      <p:cxnSp>
        <p:nvCxnSpPr>
          <p:cNvPr id="280" name="Google Shape;280;p21"/>
          <p:cNvCxnSpPr/>
          <p:nvPr/>
        </p:nvCxnSpPr>
        <p:spPr>
          <a:xfrm flipH="1">
            <a:off x="780745" y="3948525"/>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281" name="Google Shape;281;p21"/>
          <p:cNvCxnSpPr/>
          <p:nvPr/>
        </p:nvCxnSpPr>
        <p:spPr>
          <a:xfrm flipH="1">
            <a:off x="806357" y="4852950"/>
            <a:ext cx="7596300" cy="1050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2"/>
          <p:cNvSpPr txBox="1"/>
          <p:nvPr>
            <p:ph type="title"/>
          </p:nvPr>
        </p:nvSpPr>
        <p:spPr>
          <a:xfrm>
            <a:off x="1211550" y="3938850"/>
            <a:ext cx="7038900" cy="9141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GB" sz="1500">
                <a:solidFill>
                  <a:srgbClr val="FFFFFF"/>
                </a:solidFill>
                <a:latin typeface="Arial"/>
                <a:ea typeface="Arial"/>
                <a:cs typeface="Arial"/>
                <a:sym typeface="Arial"/>
              </a:rPr>
              <a:t>Figure : The above is the heat map of last five years the darker the shade indicates that Bard was searched for on the web more frequently and in larger volumes in the region as compared with the others.</a:t>
            </a:r>
            <a:endParaRPr sz="1500">
              <a:solidFill>
                <a:srgbClr val="FFFFFF"/>
              </a:solidFill>
              <a:latin typeface="Arial"/>
              <a:ea typeface="Arial"/>
              <a:cs typeface="Arial"/>
              <a:sym typeface="Arial"/>
            </a:endParaRPr>
          </a:p>
          <a:p>
            <a:pPr indent="0" lvl="0" marL="0" rtl="0" algn="l">
              <a:spcBef>
                <a:spcPts val="0"/>
              </a:spcBef>
              <a:spcAft>
                <a:spcPts val="0"/>
              </a:spcAft>
              <a:buNone/>
            </a:pPr>
            <a:r>
              <a:t/>
            </a:r>
            <a:endParaRPr/>
          </a:p>
        </p:txBody>
      </p:sp>
      <p:pic>
        <p:nvPicPr>
          <p:cNvPr id="287" name="Google Shape;287;p22"/>
          <p:cNvPicPr preferRelativeResize="0"/>
          <p:nvPr/>
        </p:nvPicPr>
        <p:blipFill>
          <a:blip r:embed="rId3">
            <a:alphaModFix/>
          </a:blip>
          <a:stretch>
            <a:fillRect/>
          </a:stretch>
        </p:blipFill>
        <p:spPr>
          <a:xfrm>
            <a:off x="1088050" y="419400"/>
            <a:ext cx="7285900" cy="3248400"/>
          </a:xfrm>
          <a:prstGeom prst="rect">
            <a:avLst/>
          </a:prstGeom>
          <a:noFill/>
          <a:ln>
            <a:noFill/>
          </a:ln>
        </p:spPr>
      </p:pic>
      <p:cxnSp>
        <p:nvCxnSpPr>
          <p:cNvPr id="288" name="Google Shape;288;p22"/>
          <p:cNvCxnSpPr/>
          <p:nvPr/>
        </p:nvCxnSpPr>
        <p:spPr>
          <a:xfrm flipH="1">
            <a:off x="780745" y="3948525"/>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289" name="Google Shape;289;p22"/>
          <p:cNvCxnSpPr/>
          <p:nvPr/>
        </p:nvCxnSpPr>
        <p:spPr>
          <a:xfrm flipH="1">
            <a:off x="806357" y="4852950"/>
            <a:ext cx="7596300" cy="10500"/>
          </a:xfrm>
          <a:prstGeom prst="straightConnector1">
            <a:avLst/>
          </a:prstGeom>
          <a:noFill/>
          <a:ln cap="flat" cmpd="sng" w="9525">
            <a:solidFill>
              <a:srgbClr val="B7B7B7"/>
            </a:solidFill>
            <a:prstDash val="solid"/>
            <a:round/>
            <a:headEnd len="med" w="med" type="none"/>
            <a:tailEnd len="med" w="med" type="none"/>
          </a:ln>
        </p:spPr>
      </p:cxnSp>
      <p:sp>
        <p:nvSpPr>
          <p:cNvPr id="290" name="Google Shape;290;p22"/>
          <p:cNvSpPr txBox="1"/>
          <p:nvPr/>
        </p:nvSpPr>
        <p:spPr>
          <a:xfrm>
            <a:off x="5995625" y="132900"/>
            <a:ext cx="2600700" cy="2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solidFill>
                  <a:srgbClr val="FFFFFF"/>
                </a:solidFill>
              </a:rPr>
              <a:t>Source: https://trends.google.c</a:t>
            </a:r>
            <a:r>
              <a:rPr lang="en-GB" sz="1200">
                <a:solidFill>
                  <a:srgbClr val="FFFFFF"/>
                </a:solidFill>
              </a:rPr>
              <a:t>om</a:t>
            </a:r>
            <a:endParaRPr sz="12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3"/>
          <p:cNvSpPr txBox="1"/>
          <p:nvPr>
            <p:ph type="title"/>
          </p:nvPr>
        </p:nvSpPr>
        <p:spPr>
          <a:xfrm>
            <a:off x="1167150" y="4069238"/>
            <a:ext cx="7038900" cy="6735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500">
                <a:solidFill>
                  <a:srgbClr val="FFFFFF"/>
                </a:solidFill>
                <a:latin typeface="Arial"/>
                <a:ea typeface="Arial"/>
                <a:cs typeface="Arial"/>
                <a:sym typeface="Arial"/>
              </a:rPr>
              <a:t>Figure : The above is the line plot for interest over the last 12 months.</a:t>
            </a:r>
            <a:endParaRPr sz="1500">
              <a:solidFill>
                <a:srgbClr val="FFFFFF"/>
              </a:solidFill>
              <a:latin typeface="Arial"/>
              <a:ea typeface="Arial"/>
              <a:cs typeface="Arial"/>
              <a:sym typeface="Arial"/>
            </a:endParaRPr>
          </a:p>
          <a:p>
            <a:pPr indent="0" lvl="0" marL="0" rtl="0" algn="ctr">
              <a:lnSpc>
                <a:spcPct val="115000"/>
              </a:lnSpc>
              <a:spcBef>
                <a:spcPts val="0"/>
              </a:spcBef>
              <a:spcAft>
                <a:spcPts val="0"/>
              </a:spcAft>
              <a:buNone/>
            </a:pPr>
            <a:r>
              <a:rPr lang="en-GB" sz="1600">
                <a:solidFill>
                  <a:srgbClr val="FFFFFF"/>
                </a:solidFill>
                <a:latin typeface="Arial"/>
                <a:ea typeface="Arial"/>
                <a:cs typeface="Arial"/>
                <a:sym typeface="Arial"/>
              </a:rPr>
              <a:t>Source : https://trends.google.com</a:t>
            </a:r>
            <a:endParaRPr sz="1600">
              <a:solidFill>
                <a:srgbClr val="FFFFFF"/>
              </a:solidFill>
              <a:latin typeface="Arial"/>
              <a:ea typeface="Arial"/>
              <a:cs typeface="Arial"/>
              <a:sym typeface="Arial"/>
            </a:endParaRPr>
          </a:p>
          <a:p>
            <a:pPr indent="0" lvl="0" marL="0" rtl="0" algn="ctr">
              <a:lnSpc>
                <a:spcPct val="115000"/>
              </a:lnSpc>
              <a:spcBef>
                <a:spcPts val="0"/>
              </a:spcBef>
              <a:spcAft>
                <a:spcPts val="0"/>
              </a:spcAft>
              <a:buNone/>
            </a:pPr>
            <a:r>
              <a:t/>
            </a:r>
            <a:endParaRPr sz="1500">
              <a:solidFill>
                <a:srgbClr val="FFFFFF"/>
              </a:solidFill>
              <a:latin typeface="Arial"/>
              <a:ea typeface="Arial"/>
              <a:cs typeface="Arial"/>
              <a:sym typeface="Arial"/>
            </a:endParaRPr>
          </a:p>
          <a:p>
            <a:pPr indent="0" lvl="0" marL="0" rtl="0" algn="l">
              <a:spcBef>
                <a:spcPts val="0"/>
              </a:spcBef>
              <a:spcAft>
                <a:spcPts val="0"/>
              </a:spcAft>
              <a:buNone/>
            </a:pPr>
            <a:r>
              <a:t/>
            </a:r>
            <a:endParaRPr/>
          </a:p>
        </p:txBody>
      </p:sp>
      <p:pic>
        <p:nvPicPr>
          <p:cNvPr id="296" name="Google Shape;296;p23"/>
          <p:cNvPicPr preferRelativeResize="0"/>
          <p:nvPr/>
        </p:nvPicPr>
        <p:blipFill>
          <a:blip r:embed="rId3">
            <a:alphaModFix/>
          </a:blip>
          <a:stretch>
            <a:fillRect/>
          </a:stretch>
        </p:blipFill>
        <p:spPr>
          <a:xfrm>
            <a:off x="1114450" y="391075"/>
            <a:ext cx="7144299" cy="3391325"/>
          </a:xfrm>
          <a:prstGeom prst="rect">
            <a:avLst/>
          </a:prstGeom>
          <a:noFill/>
          <a:ln>
            <a:noFill/>
          </a:ln>
        </p:spPr>
      </p:pic>
      <p:cxnSp>
        <p:nvCxnSpPr>
          <p:cNvPr id="297" name="Google Shape;297;p23"/>
          <p:cNvCxnSpPr/>
          <p:nvPr/>
        </p:nvCxnSpPr>
        <p:spPr>
          <a:xfrm flipH="1">
            <a:off x="806357" y="4852950"/>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298" name="Google Shape;298;p23"/>
          <p:cNvCxnSpPr/>
          <p:nvPr/>
        </p:nvCxnSpPr>
        <p:spPr>
          <a:xfrm flipH="1">
            <a:off x="780745" y="3948525"/>
            <a:ext cx="7596300" cy="1050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4"/>
          <p:cNvSpPr txBox="1"/>
          <p:nvPr>
            <p:ph type="title"/>
          </p:nvPr>
        </p:nvSpPr>
        <p:spPr>
          <a:xfrm>
            <a:off x="1182875" y="96875"/>
            <a:ext cx="5609700" cy="51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2600">
                <a:solidFill>
                  <a:schemeClr val="lt2"/>
                </a:solidFill>
              </a:rPr>
              <a:t>Observation:-</a:t>
            </a:r>
            <a:endParaRPr b="1" sz="2600">
              <a:solidFill>
                <a:schemeClr val="lt2"/>
              </a:solidFill>
            </a:endParaRPr>
          </a:p>
        </p:txBody>
      </p:sp>
      <p:sp>
        <p:nvSpPr>
          <p:cNvPr id="304" name="Google Shape;304;p24"/>
          <p:cNvSpPr txBox="1"/>
          <p:nvPr>
            <p:ph idx="1" type="body"/>
          </p:nvPr>
        </p:nvSpPr>
        <p:spPr>
          <a:xfrm>
            <a:off x="1182875" y="645388"/>
            <a:ext cx="5905500" cy="18045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GB" sz="2000">
                <a:solidFill>
                  <a:srgbClr val="F2F2F2"/>
                </a:solidFill>
                <a:latin typeface="Arial"/>
                <a:ea typeface="Arial"/>
                <a:cs typeface="Arial"/>
                <a:sym typeface="Arial"/>
              </a:rPr>
              <a:t>As is visually depicted not much has changed in over five years as the hype around Bard the LLM by Google is concentrated in these past twelve months. The Official announcement was   made on February 6</a:t>
            </a:r>
            <a:r>
              <a:rPr baseline="30000" lang="en-GB" sz="2000">
                <a:solidFill>
                  <a:srgbClr val="F2F2F2"/>
                </a:solidFill>
                <a:latin typeface="Arial"/>
                <a:ea typeface="Arial"/>
                <a:cs typeface="Arial"/>
                <a:sym typeface="Arial"/>
              </a:rPr>
              <a:t>th</a:t>
            </a:r>
            <a:r>
              <a:rPr lang="en-GB" sz="2000">
                <a:solidFill>
                  <a:srgbClr val="F2F2F2"/>
                </a:solidFill>
                <a:latin typeface="Arial"/>
                <a:ea typeface="Arial"/>
                <a:cs typeface="Arial"/>
                <a:sym typeface="Arial"/>
              </a:rPr>
              <a:t> ,2023.</a:t>
            </a:r>
            <a:endParaRPr sz="2000">
              <a:solidFill>
                <a:srgbClr val="F2F2F2"/>
              </a:solidFill>
              <a:latin typeface="Arial"/>
              <a:ea typeface="Arial"/>
              <a:cs typeface="Arial"/>
              <a:sym typeface="Arial"/>
            </a:endParaRPr>
          </a:p>
          <a:p>
            <a:pPr indent="0" lvl="0" marL="0" rtl="0" algn="l">
              <a:spcBef>
                <a:spcPts val="0"/>
              </a:spcBef>
              <a:spcAft>
                <a:spcPts val="1600"/>
              </a:spcAft>
              <a:buNone/>
            </a:pPr>
            <a:r>
              <a:t/>
            </a:r>
            <a:endParaRPr>
              <a:solidFill>
                <a:srgbClr val="FFFFFF"/>
              </a:solidFill>
            </a:endParaRPr>
          </a:p>
        </p:txBody>
      </p:sp>
      <p:sp>
        <p:nvSpPr>
          <p:cNvPr id="305" name="Google Shape;305;p24"/>
          <p:cNvSpPr/>
          <p:nvPr/>
        </p:nvSpPr>
        <p:spPr>
          <a:xfrm>
            <a:off x="7088259"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6" name="Google Shape;306;p24"/>
          <p:cNvPicPr preferRelativeResize="0"/>
          <p:nvPr/>
        </p:nvPicPr>
        <p:blipFill rotWithShape="1">
          <a:blip r:embed="rId3">
            <a:alphaModFix/>
          </a:blip>
          <a:srcRect b="20760" l="36383" r="-8161" t="-20760"/>
          <a:stretch/>
        </p:blipFill>
        <p:spPr>
          <a:xfrm rot="10800000">
            <a:off x="6246005" y="1"/>
            <a:ext cx="2898000" cy="2691600"/>
          </a:xfrm>
          <a:prstGeom prst="rtTriangle">
            <a:avLst/>
          </a:prstGeom>
          <a:noFill/>
          <a:ln>
            <a:noFill/>
          </a:ln>
        </p:spPr>
      </p:pic>
      <p:sp>
        <p:nvSpPr>
          <p:cNvPr id="307" name="Google Shape;307;p24"/>
          <p:cNvSpPr txBox="1"/>
          <p:nvPr>
            <p:ph type="title"/>
          </p:nvPr>
        </p:nvSpPr>
        <p:spPr>
          <a:xfrm>
            <a:off x="1182875" y="2378250"/>
            <a:ext cx="5609700" cy="53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2600">
                <a:solidFill>
                  <a:schemeClr val="lt2"/>
                </a:solidFill>
              </a:rPr>
              <a:t>Approach:-</a:t>
            </a:r>
            <a:endParaRPr b="1" sz="2600">
              <a:solidFill>
                <a:schemeClr val="lt2"/>
              </a:solidFill>
            </a:endParaRPr>
          </a:p>
        </p:txBody>
      </p:sp>
      <p:sp>
        <p:nvSpPr>
          <p:cNvPr id="308" name="Google Shape;308;p24"/>
          <p:cNvSpPr txBox="1"/>
          <p:nvPr>
            <p:ph idx="1" type="body"/>
          </p:nvPr>
        </p:nvSpPr>
        <p:spPr>
          <a:xfrm>
            <a:off x="1182875" y="2855100"/>
            <a:ext cx="7320900" cy="2288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GB" sz="2000">
                <a:solidFill>
                  <a:srgbClr val="F2F2F2"/>
                </a:solidFill>
                <a:latin typeface="Arial"/>
                <a:ea typeface="Arial"/>
                <a:cs typeface="Arial"/>
                <a:sym typeface="Arial"/>
              </a:rPr>
              <a:t>Keeping that in mind we trained a machine learning model over last five years worth of historic data our target being capturing the pattern that reoccur once in a while in the   closing price of stocks and then using this model to forecast   the closing price in the week following the officia</a:t>
            </a:r>
            <a:r>
              <a:rPr lang="en-GB" sz="2000">
                <a:solidFill>
                  <a:srgbClr val="F2F2F2"/>
                </a:solidFill>
                <a:latin typeface="Arial"/>
                <a:ea typeface="Arial"/>
                <a:cs typeface="Arial"/>
                <a:sym typeface="Arial"/>
              </a:rPr>
              <a:t>l </a:t>
            </a:r>
            <a:r>
              <a:rPr lang="en-GB" sz="2000">
                <a:solidFill>
                  <a:srgbClr val="F2F2F2"/>
                </a:solidFill>
                <a:latin typeface="Arial"/>
                <a:ea typeface="Arial"/>
                <a:cs typeface="Arial"/>
                <a:sym typeface="Arial"/>
              </a:rPr>
              <a:t>announcement of Bard and then comparing it with the actual closing price.</a:t>
            </a:r>
            <a:endParaRPr sz="2000">
              <a:solidFill>
                <a:srgbClr val="F2F2F2"/>
              </a:solidFill>
              <a:latin typeface="Arial"/>
              <a:ea typeface="Arial"/>
              <a:cs typeface="Arial"/>
              <a:sym typeface="Arial"/>
            </a:endParaRPr>
          </a:p>
          <a:p>
            <a:pPr indent="0" lvl="0" marL="0" rtl="0" algn="l">
              <a:lnSpc>
                <a:spcPct val="100000"/>
              </a:lnSpc>
              <a:spcBef>
                <a:spcPts val="0"/>
              </a:spcBef>
              <a:spcAft>
                <a:spcPts val="0"/>
              </a:spcAft>
              <a:buNone/>
            </a:pPr>
            <a:r>
              <a:t/>
            </a:r>
            <a:endParaRPr sz="2000">
              <a:solidFill>
                <a:srgbClr val="F2F2F2"/>
              </a:solidFill>
              <a:latin typeface="Arial"/>
              <a:ea typeface="Arial"/>
              <a:cs typeface="Arial"/>
              <a:sym typeface="Arial"/>
            </a:endParaRPr>
          </a:p>
          <a:p>
            <a:pPr indent="0" lvl="0" marL="0" rtl="0" algn="l">
              <a:spcBef>
                <a:spcPts val="0"/>
              </a:spcBef>
              <a:spcAft>
                <a:spcPts val="1600"/>
              </a:spcAft>
              <a:buNone/>
            </a:pPr>
            <a:r>
              <a:t/>
            </a:r>
            <a:endParaRPr>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id="313" name="Google Shape;313;p25"/>
          <p:cNvPicPr preferRelativeResize="0"/>
          <p:nvPr/>
        </p:nvPicPr>
        <p:blipFill>
          <a:blip r:embed="rId3">
            <a:alphaModFix/>
          </a:blip>
          <a:stretch>
            <a:fillRect/>
          </a:stretch>
        </p:blipFill>
        <p:spPr>
          <a:xfrm>
            <a:off x="3880944" y="115900"/>
            <a:ext cx="5107256" cy="2341225"/>
          </a:xfrm>
          <a:prstGeom prst="rect">
            <a:avLst/>
          </a:prstGeom>
          <a:noFill/>
          <a:ln>
            <a:noFill/>
          </a:ln>
        </p:spPr>
      </p:pic>
      <p:pic>
        <p:nvPicPr>
          <p:cNvPr id="314" name="Google Shape;314;p25"/>
          <p:cNvPicPr preferRelativeResize="0"/>
          <p:nvPr/>
        </p:nvPicPr>
        <p:blipFill>
          <a:blip r:embed="rId4">
            <a:alphaModFix/>
          </a:blip>
          <a:stretch>
            <a:fillRect/>
          </a:stretch>
        </p:blipFill>
        <p:spPr>
          <a:xfrm>
            <a:off x="152400" y="2541751"/>
            <a:ext cx="4933801" cy="2453000"/>
          </a:xfrm>
          <a:prstGeom prst="rect">
            <a:avLst/>
          </a:prstGeom>
          <a:noFill/>
          <a:ln>
            <a:noFill/>
          </a:ln>
        </p:spPr>
      </p:pic>
      <p:sp>
        <p:nvSpPr>
          <p:cNvPr id="315" name="Google Shape;315;p25"/>
          <p:cNvSpPr txBox="1"/>
          <p:nvPr/>
        </p:nvSpPr>
        <p:spPr>
          <a:xfrm>
            <a:off x="1174850" y="727767"/>
            <a:ext cx="2564700" cy="1117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2000">
                <a:solidFill>
                  <a:srgbClr val="FFFFFF"/>
                </a:solidFill>
              </a:rPr>
              <a:t>For dataset we have use the site Yahoo Finance.</a:t>
            </a:r>
            <a:endParaRPr sz="2000">
              <a:solidFill>
                <a:srgbClr val="FFFFFF"/>
              </a:solidFill>
            </a:endParaRPr>
          </a:p>
          <a:p>
            <a:pPr indent="0" lvl="0" marL="0" rtl="0" algn="just">
              <a:lnSpc>
                <a:spcPct val="115000"/>
              </a:lnSpc>
              <a:spcBef>
                <a:spcPts val="0"/>
              </a:spcBef>
              <a:spcAft>
                <a:spcPts val="0"/>
              </a:spcAft>
              <a:buNone/>
            </a:pPr>
            <a:r>
              <a:t/>
            </a:r>
            <a:endParaRPr sz="2000">
              <a:solidFill>
                <a:srgbClr val="FFFFFF"/>
              </a:solidFill>
            </a:endParaRPr>
          </a:p>
        </p:txBody>
      </p:sp>
      <p:sp>
        <p:nvSpPr>
          <p:cNvPr id="316" name="Google Shape;316;p25"/>
          <p:cNvSpPr txBox="1"/>
          <p:nvPr/>
        </p:nvSpPr>
        <p:spPr>
          <a:xfrm>
            <a:off x="5415725" y="3488875"/>
            <a:ext cx="3453000" cy="1117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2000">
                <a:solidFill>
                  <a:srgbClr val="FFFFFF"/>
                </a:solidFill>
              </a:rPr>
              <a:t>We have use the historical data to train the Machine Learning model</a:t>
            </a:r>
            <a:endParaRPr sz="1700">
              <a:latin typeface="Lato"/>
              <a:ea typeface="Lato"/>
              <a:cs typeface="Lato"/>
              <a:sym typeface="Lato"/>
            </a:endParaRPr>
          </a:p>
        </p:txBody>
      </p:sp>
      <p:sp>
        <p:nvSpPr>
          <p:cNvPr id="317" name="Google Shape;317;p25"/>
          <p:cNvSpPr txBox="1"/>
          <p:nvPr/>
        </p:nvSpPr>
        <p:spPr>
          <a:xfrm>
            <a:off x="5415725" y="2808150"/>
            <a:ext cx="3453000" cy="515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u="sng">
                <a:solidFill>
                  <a:srgbClr val="FFFFFF"/>
                </a:solidFill>
              </a:rPr>
              <a:t>https</a:t>
            </a:r>
            <a:r>
              <a:rPr lang="en-GB" sz="1800" u="sng">
                <a:solidFill>
                  <a:srgbClr val="FFFFFF"/>
                </a:solidFill>
              </a:rPr>
              <a:t>://finance.yahoo.com</a:t>
            </a:r>
            <a:endParaRPr sz="1800" u="sng">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